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9" r:id="rId2"/>
    <p:sldId id="270" r:id="rId3"/>
    <p:sldId id="262" r:id="rId4"/>
    <p:sldId id="263" r:id="rId5"/>
    <p:sldId id="272" r:id="rId6"/>
    <p:sldId id="278" r:id="rId7"/>
    <p:sldId id="279" r:id="rId8"/>
    <p:sldId id="280" r:id="rId9"/>
    <p:sldId id="281" r:id="rId10"/>
    <p:sldId id="266" r:id="rId11"/>
    <p:sldId id="260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6A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C26B0-8D83-4D8A-BE61-1F43649551AD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AA632-E365-4516-A639-10DC03A08C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AA632-E365-4516-A639-10DC03A08CE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448917-45F7-4AF3-9BEF-ABE488064A73}" type="datetimeFigureOut">
              <a:rPr lang="ko-KR" altLang="en-US" smtClean="0"/>
              <a:pPr/>
              <a:t>2014-09-04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6FF027-C766-4187-9BFF-45FD2F321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kedutour.co.kr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LOGO ENGLISH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4495"/>
          <a:stretch>
            <a:fillRect/>
          </a:stretch>
        </p:blipFill>
        <p:spPr>
          <a:xfrm>
            <a:off x="0" y="2420888"/>
            <a:ext cx="9144000" cy="2388774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/>
              <a:t>2014 </a:t>
            </a:r>
            <a:r>
              <a:rPr lang="ko-KR" altLang="en-US" dirty="0" smtClean="0"/>
              <a:t>겨</a:t>
            </a:r>
            <a:r>
              <a:rPr lang="ko-KR" altLang="en-US" dirty="0" smtClean="0"/>
              <a:t>울</a:t>
            </a:r>
            <a:r>
              <a:rPr lang="ko-KR" altLang="en-US" dirty="0" smtClean="0"/>
              <a:t> </a:t>
            </a:r>
            <a:r>
              <a:rPr lang="ko-KR" altLang="en-US" dirty="0" smtClean="0"/>
              <a:t>방학 영어 집중 캠프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23528" y="1052736"/>
          <a:ext cx="8568952" cy="2520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8272"/>
                <a:gridCol w="6120680"/>
              </a:tblGrid>
              <a:tr h="6300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주말 활동  </a:t>
                      </a:r>
                      <a:r>
                        <a:rPr lang="en-US" altLang="ko-KR" dirty="0" smtClean="0"/>
                        <a:t>/  </a:t>
                      </a:r>
                      <a:r>
                        <a:rPr lang="ko-KR" altLang="en-US" dirty="0" smtClean="0"/>
                        <a:t>제 </a:t>
                      </a:r>
                      <a:r>
                        <a:rPr lang="en-US" altLang="ko-KR" dirty="0" smtClean="0"/>
                        <a:t>1 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그레이트 오션로드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바베큐</a:t>
                      </a:r>
                      <a:endParaRPr lang="ko-KR" altLang="en-US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주말 활동  </a:t>
                      </a:r>
                      <a:r>
                        <a:rPr lang="en-US" altLang="ko-KR" dirty="0" smtClean="0"/>
                        <a:t>/  </a:t>
                      </a:r>
                      <a:r>
                        <a:rPr lang="ko-KR" altLang="en-US" dirty="0" smtClean="0"/>
                        <a:t>제 </a:t>
                      </a:r>
                      <a:r>
                        <a:rPr lang="en-US" altLang="ko-KR" dirty="0" smtClean="0"/>
                        <a:t>2 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와일드 파크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펭귄 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필립 아일랜드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주말 활동  </a:t>
                      </a:r>
                      <a:r>
                        <a:rPr lang="en-US" altLang="ko-KR" dirty="0" smtClean="0"/>
                        <a:t>/  </a:t>
                      </a:r>
                      <a:r>
                        <a:rPr lang="ko-KR" altLang="en-US" dirty="0" smtClean="0"/>
                        <a:t>제 </a:t>
                      </a:r>
                      <a:r>
                        <a:rPr lang="en-US" altLang="ko-KR" dirty="0" smtClean="0"/>
                        <a:t>3 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단데농 마운틴</a:t>
                      </a:r>
                      <a:r>
                        <a:rPr lang="en-US" altLang="ko-KR" baseline="0" dirty="0" smtClean="0"/>
                        <a:t> / </a:t>
                      </a:r>
                      <a:r>
                        <a:rPr lang="ko-KR" altLang="en-US" baseline="0" dirty="0" smtClean="0"/>
                        <a:t>퍼핑 빌리</a:t>
                      </a:r>
                      <a:endParaRPr lang="ko-KR" altLang="en-US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주말 활동  </a:t>
                      </a:r>
                      <a:r>
                        <a:rPr lang="en-US" altLang="ko-KR" dirty="0" smtClean="0"/>
                        <a:t>/  </a:t>
                      </a:r>
                      <a:r>
                        <a:rPr lang="ko-KR" altLang="en-US" dirty="0" smtClean="0"/>
                        <a:t>제 </a:t>
                      </a:r>
                      <a:r>
                        <a:rPr lang="en-US" altLang="ko-KR" dirty="0" smtClean="0"/>
                        <a:t>3 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시티투어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박물관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퀸 빅토리아 마켓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4" name="제목 4"/>
          <p:cNvSpPr txBox="1">
            <a:spLocks/>
          </p:cNvSpPr>
          <p:nvPr/>
        </p:nvSpPr>
        <p:spPr>
          <a:xfrm>
            <a:off x="0" y="476672"/>
            <a:ext cx="3898776" cy="6340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dirty="0" smtClean="0">
                <a:latin typeface="+mj-lt"/>
                <a:ea typeface="+mj-ea"/>
                <a:cs typeface="+mj-cs"/>
              </a:rPr>
              <a:t>주말 활동 계획 </a:t>
            </a:r>
            <a:r>
              <a:rPr lang="en-US" altLang="ko-KR" sz="2400" dirty="0" smtClean="0">
                <a:latin typeface="+mj-lt"/>
                <a:ea typeface="+mj-ea"/>
                <a:cs typeface="+mj-cs"/>
              </a:rPr>
              <a:t>– 4</a:t>
            </a:r>
            <a:r>
              <a:rPr lang="ko-KR" altLang="en-US" sz="2400" dirty="0" smtClean="0">
                <a:latin typeface="+mj-lt"/>
                <a:ea typeface="+mj-ea"/>
                <a:cs typeface="+mj-cs"/>
              </a:rPr>
              <a:t>주간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http://www.mkedutour.co.kr/images/extdailytravel/dte_greatoceanroad3.jpg"/>
          <p:cNvPicPr>
            <a:picLocks noChangeAspect="1" noChangeArrowheads="1"/>
          </p:cNvPicPr>
          <p:nvPr/>
        </p:nvPicPr>
        <p:blipFill>
          <a:blip r:embed="rId3" cstate="print"/>
          <a:srcRect l="6061" t="6969" b="32693"/>
          <a:stretch>
            <a:fillRect/>
          </a:stretch>
        </p:blipFill>
        <p:spPr bwMode="auto">
          <a:xfrm>
            <a:off x="323528" y="3717032"/>
            <a:ext cx="2135688" cy="1800200"/>
          </a:xfrm>
          <a:prstGeom prst="rect">
            <a:avLst/>
          </a:prstGeom>
          <a:noFill/>
        </p:spPr>
      </p:pic>
      <p:pic>
        <p:nvPicPr>
          <p:cNvPr id="1028" name="Picture 4" descr="http://www.mkedutour.co.kr/images/dt_penguin.jpg"/>
          <p:cNvPicPr>
            <a:picLocks noChangeAspect="1" noChangeArrowheads="1"/>
          </p:cNvPicPr>
          <p:nvPr/>
        </p:nvPicPr>
        <p:blipFill>
          <a:blip r:embed="rId4" cstate="print"/>
          <a:srcRect l="8597" t="7224" r="9954" b="9423"/>
          <a:stretch>
            <a:fillRect/>
          </a:stretch>
        </p:blipFill>
        <p:spPr bwMode="auto">
          <a:xfrm>
            <a:off x="2411760" y="3717032"/>
            <a:ext cx="2160240" cy="1800200"/>
          </a:xfrm>
          <a:prstGeom prst="rect">
            <a:avLst/>
          </a:prstGeom>
          <a:noFill/>
        </p:spPr>
      </p:pic>
      <p:pic>
        <p:nvPicPr>
          <p:cNvPr id="1030" name="Picture 6" descr="http://www.mkedutour.co.kr/images/dt_puffingbilly.jpg"/>
          <p:cNvPicPr>
            <a:picLocks noChangeAspect="1" noChangeArrowheads="1"/>
          </p:cNvPicPr>
          <p:nvPr/>
        </p:nvPicPr>
        <p:blipFill>
          <a:blip r:embed="rId5" cstate="print"/>
          <a:srcRect l="7560" t="4638" r="9281" b="9784"/>
          <a:stretch>
            <a:fillRect/>
          </a:stretch>
        </p:blipFill>
        <p:spPr bwMode="auto">
          <a:xfrm>
            <a:off x="4572000" y="3717032"/>
            <a:ext cx="2146392" cy="1800200"/>
          </a:xfrm>
          <a:prstGeom prst="rect">
            <a:avLst/>
          </a:prstGeom>
          <a:noFill/>
        </p:spPr>
      </p:pic>
      <p:pic>
        <p:nvPicPr>
          <p:cNvPr id="1032" name="Picture 8" descr="http://www.mkedutour.co.kr/images/extdailytravel/dte_dandenong3.jpg"/>
          <p:cNvPicPr>
            <a:picLocks noChangeAspect="1" noChangeArrowheads="1"/>
          </p:cNvPicPr>
          <p:nvPr/>
        </p:nvPicPr>
        <p:blipFill>
          <a:blip r:embed="rId6" cstate="print"/>
          <a:srcRect l="6000"/>
          <a:stretch>
            <a:fillRect/>
          </a:stretch>
        </p:blipFill>
        <p:spPr bwMode="auto">
          <a:xfrm>
            <a:off x="6660232" y="3717032"/>
            <a:ext cx="2256250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4"/>
          <p:cNvSpPr txBox="1">
            <a:spLocks/>
          </p:cNvSpPr>
          <p:nvPr/>
        </p:nvSpPr>
        <p:spPr>
          <a:xfrm>
            <a:off x="611560" y="404664"/>
            <a:ext cx="8280920" cy="46085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dirty="0" smtClean="0">
                <a:latin typeface="+mj-lt"/>
                <a:ea typeface="+mj-ea"/>
                <a:cs typeface="+mj-cs"/>
              </a:rPr>
              <a:t>연수 문의 및 등록</a:t>
            </a:r>
            <a:endParaRPr lang="en-US" altLang="ko-KR" sz="28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dirty="0" err="1" smtClean="0">
                <a:latin typeface="+mj-lt"/>
                <a:ea typeface="+mj-ea"/>
                <a:cs typeface="+mj-cs"/>
              </a:rPr>
              <a:t>엠케이</a:t>
            </a:r>
            <a:r>
              <a:rPr lang="ko-KR" altLang="en-US" sz="2400" dirty="0" smtClean="0">
                <a:latin typeface="+mj-lt"/>
                <a:ea typeface="+mj-ea"/>
                <a:cs typeface="+mj-cs"/>
              </a:rPr>
              <a:t> 유학 여행</a:t>
            </a:r>
            <a:endParaRPr lang="en-US" altLang="ko-KR" sz="240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noProof="0" dirty="0" smtClean="0">
                <a:latin typeface="+mj-lt"/>
                <a:ea typeface="+mj-ea"/>
                <a:cs typeface="+mj-cs"/>
              </a:rPr>
              <a:t>담당자</a:t>
            </a:r>
            <a:r>
              <a:rPr lang="en-US" altLang="ko-KR" sz="2400" noProof="0" dirty="0" smtClean="0">
                <a:latin typeface="+mj-lt"/>
                <a:ea typeface="+mj-ea"/>
                <a:cs typeface="+mj-cs"/>
              </a:rPr>
              <a:t>: </a:t>
            </a:r>
            <a:r>
              <a:rPr lang="ko-KR" altLang="en-US" sz="2400" noProof="0" dirty="0" smtClean="0">
                <a:latin typeface="+mj-lt"/>
                <a:ea typeface="+mj-ea"/>
                <a:cs typeface="+mj-cs"/>
              </a:rPr>
              <a:t>조영애</a:t>
            </a:r>
            <a:r>
              <a:rPr lang="en-US" altLang="ko-KR" sz="2400" dirty="0" smtClean="0">
                <a:latin typeface="+mj-lt"/>
                <a:ea typeface="+mj-ea"/>
                <a:cs typeface="+mj-cs"/>
              </a:rPr>
              <a:t> (Joanna)</a:t>
            </a:r>
            <a:endParaRPr lang="en-US" altLang="ko-KR" sz="2400" noProof="0" dirty="0" smtClean="0"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noProof="0" dirty="0" smtClean="0">
                <a:latin typeface="+mj-lt"/>
                <a:ea typeface="+mj-ea"/>
                <a:cs typeface="+mj-cs"/>
              </a:rPr>
              <a:t>주소 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Suite 214,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530 Little Collins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  Melbourne VIC 3000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dirty="0" smtClean="0">
                <a:latin typeface="+mj-lt"/>
                <a:ea typeface="+mj-ea"/>
                <a:cs typeface="+mj-cs"/>
              </a:rPr>
              <a:t>연락처 </a:t>
            </a:r>
            <a:r>
              <a:rPr lang="en-US" altLang="ko-KR" sz="2400" dirty="0" smtClean="0">
                <a:latin typeface="+mj-lt"/>
                <a:ea typeface="+mj-ea"/>
                <a:cs typeface="+mj-cs"/>
              </a:rPr>
              <a:t>: Tel                 61 3 96146663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Mob             61 413 133 657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aseline="0" dirty="0" smtClean="0">
                <a:latin typeface="+mj-lt"/>
                <a:ea typeface="+mj-ea"/>
                <a:cs typeface="+mj-cs"/>
              </a:rPr>
              <a:t>                   </a:t>
            </a:r>
            <a:r>
              <a:rPr lang="ko-KR" altLang="en-US" sz="2400" baseline="0" dirty="0" smtClean="0">
                <a:latin typeface="+mj-lt"/>
                <a:ea typeface="+mj-ea"/>
                <a:cs typeface="+mj-cs"/>
              </a:rPr>
              <a:t>직통 전화  </a:t>
            </a:r>
            <a:r>
              <a:rPr lang="en-US" altLang="ko-KR" sz="2400" baseline="0" dirty="0" smtClean="0">
                <a:latin typeface="+mj-lt"/>
                <a:ea typeface="+mj-ea"/>
                <a:cs typeface="+mj-cs"/>
              </a:rPr>
              <a:t>070 8288 7189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웹사이트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n-US" altLang="ko-KR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www.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mkedutour.co.kr</a:t>
            </a:r>
            <a:endParaRPr kumimoji="0" lang="en-US" altLang="ko-KR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블러그</a:t>
            </a:r>
            <a:r>
              <a:rPr lang="en-US" altLang="ko-KR" sz="240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http://mkedutour.com.au</a:t>
            </a:r>
            <a:endParaRPr kumimoji="0" lang="en-US" altLang="ko-KR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400" noProof="0" dirty="0" smtClean="0">
                <a:latin typeface="+mj-lt"/>
                <a:ea typeface="+mj-ea"/>
                <a:cs typeface="+mj-cs"/>
              </a:rPr>
              <a:t>이메일</a:t>
            </a:r>
            <a:r>
              <a:rPr lang="en-US" altLang="ko-KR" sz="2400" noProof="0" dirty="0" smtClean="0">
                <a:latin typeface="+mj-lt"/>
                <a:ea typeface="+mj-ea"/>
                <a:cs typeface="+mj-cs"/>
              </a:rPr>
              <a:t>: </a:t>
            </a:r>
            <a:r>
              <a:rPr lang="en-US" altLang="ko-KR" sz="2400" dirty="0" smtClean="0">
                <a:latin typeface="+mj-lt"/>
                <a:ea typeface="+mj-ea"/>
                <a:cs typeface="+mj-cs"/>
              </a:rPr>
              <a:t>ask</a:t>
            </a:r>
            <a:r>
              <a:rPr lang="en-US" altLang="ko-KR" sz="2400" noProof="0" dirty="0" smtClean="0">
                <a:latin typeface="+mj-lt"/>
                <a:ea typeface="+mj-ea"/>
                <a:cs typeface="+mj-cs"/>
              </a:rPr>
              <a:t>@</a:t>
            </a:r>
            <a:r>
              <a:rPr lang="en-US" altLang="ko-KR" sz="2400" noProof="0" dirty="0" err="1" smtClean="0">
                <a:latin typeface="+mj-lt"/>
                <a:ea typeface="+mj-ea"/>
                <a:cs typeface="+mj-cs"/>
              </a:rPr>
              <a:t>mkedutour.com.au</a:t>
            </a:r>
            <a:endParaRPr kumimoji="0" lang="en-US" altLang="ko-KR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내용 개체 틀 3" descr="LOGO ENGLISH.png"/>
          <p:cNvPicPr>
            <a:picLocks noChangeAspect="1"/>
          </p:cNvPicPr>
          <p:nvPr/>
        </p:nvPicPr>
        <p:blipFill>
          <a:blip r:embed="rId3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그레이트 </a:t>
            </a:r>
            <a:r>
              <a:rPr lang="ko-KR" altLang="en-US" dirty="0" err="1" smtClean="0"/>
              <a:t>오션로드</a:t>
            </a:r>
            <a:endParaRPr lang="ko-KR" altLang="en-US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Autofit/>
          </a:bodyPr>
          <a:lstStyle/>
          <a:p>
            <a:endParaRPr lang="en-US" altLang="ko-KR" sz="1800" dirty="0" smtClean="0"/>
          </a:p>
          <a:p>
            <a:r>
              <a:rPr lang="ko-KR" altLang="en-US" sz="1800" dirty="0" smtClean="0"/>
              <a:t> 그레이트 오선 로드는 총 </a:t>
            </a:r>
            <a:r>
              <a:rPr lang="en-US" altLang="ko-KR" sz="1800" dirty="0" smtClean="0"/>
              <a:t>200km </a:t>
            </a:r>
            <a:r>
              <a:rPr lang="ko-KR" altLang="en-US" sz="1800" dirty="0" smtClean="0"/>
              <a:t>가 넘는 해안 도로로 멜번에서 출발하여 왕복 </a:t>
            </a:r>
            <a:br>
              <a:rPr lang="ko-KR" altLang="en-US" sz="1800" dirty="0" smtClean="0"/>
            </a:br>
            <a:r>
              <a:rPr lang="ko-KR" altLang="en-US" sz="1800" dirty="0" smtClean="0"/>
              <a:t>소요시간은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시간 </a:t>
            </a:r>
            <a:r>
              <a:rPr lang="en-US" altLang="ko-KR" sz="1800" dirty="0" smtClean="0"/>
              <a:t>. </a:t>
            </a:r>
            <a:br>
              <a:rPr lang="en-US" altLang="ko-KR" sz="1800" dirty="0" smtClean="0"/>
            </a:br>
            <a:r>
              <a:rPr lang="en-US" altLang="ko-KR" sz="1800" dirty="0" smtClean="0"/>
              <a:t>1918</a:t>
            </a:r>
            <a:r>
              <a:rPr lang="ko-KR" altLang="en-US" sz="1800" dirty="0" smtClean="0"/>
              <a:t>년 일자리 창출 차윈에서 착공하여  </a:t>
            </a:r>
            <a:r>
              <a:rPr lang="en-US" altLang="ko-KR" sz="1800" dirty="0" smtClean="0"/>
              <a:t>14</a:t>
            </a:r>
            <a:r>
              <a:rPr lang="ko-KR" altLang="en-US" sz="1800" dirty="0" smtClean="0"/>
              <a:t>년 동안의 공사 끝에 이 위대한 도로가 완성됨</a:t>
            </a:r>
            <a:r>
              <a:rPr lang="en-US" altLang="ko-KR" sz="1800" dirty="0" smtClean="0"/>
              <a:t>.</a:t>
            </a:r>
            <a:br>
              <a:rPr lang="en-US" altLang="ko-KR" sz="1800" dirty="0" smtClean="0"/>
            </a:br>
            <a:r>
              <a:rPr lang="ko-KR" altLang="en-US" sz="1800" dirty="0" smtClean="0"/>
              <a:t>해안선을 따라 이루어지는 굴곡과 가파른</a:t>
            </a:r>
            <a:br>
              <a:rPr lang="ko-KR" altLang="en-US" sz="1800" dirty="0" smtClean="0"/>
            </a:br>
            <a:r>
              <a:rPr lang="ko-KR" altLang="en-US" sz="1800" dirty="0" smtClean="0"/>
              <a:t>절벽은 자연이 빚어낸 완벽한 예술작품을</a:t>
            </a:r>
            <a:br>
              <a:rPr lang="ko-KR" altLang="en-US" sz="1800" dirty="0" smtClean="0"/>
            </a:br>
            <a:r>
              <a:rPr lang="ko-KR" altLang="en-US" sz="1800" dirty="0" smtClean="0"/>
              <a:t>보는 듯 합니다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자연이 만든 경이로운 작품 </a:t>
            </a:r>
            <a:r>
              <a:rPr lang="en-US" altLang="ko-KR" sz="1800" dirty="0" smtClean="0"/>
              <a:t>12</a:t>
            </a:r>
            <a:r>
              <a:rPr lang="ko-KR" altLang="en-US" sz="1800" dirty="0" smtClean="0"/>
              <a:t>사도는 </a:t>
            </a:r>
            <a:r>
              <a:rPr lang="en-US" altLang="ko-KR" sz="1800" dirty="0" smtClean="0"/>
              <a:t>12</a:t>
            </a:r>
            <a:r>
              <a:rPr lang="ko-KR" altLang="en-US" sz="1800" dirty="0" smtClean="0"/>
              <a:t>개의 </a:t>
            </a:r>
            <a:r>
              <a:rPr lang="en-US" altLang="ko-KR" sz="1800" dirty="0" smtClean="0"/>
              <a:t>2,000</a:t>
            </a:r>
            <a:r>
              <a:rPr lang="ko-KR" altLang="en-US" sz="1800" dirty="0" smtClean="0"/>
              <a:t>만 년전 석회 돌로 이루어진</a:t>
            </a:r>
            <a:br>
              <a:rPr lang="ko-KR" altLang="en-US" sz="1800" dirty="0" smtClean="0"/>
            </a:br>
            <a:r>
              <a:rPr lang="ko-KR" altLang="en-US" sz="1800" dirty="0" smtClean="0"/>
              <a:t>기암 괴석이 마치 기둥을 박아 놓은 것처럼 해안선을 따라 늘어서 파도에 조금씩 깎여 만들어진 자연물로 이미 </a:t>
            </a:r>
            <a:r>
              <a:rPr lang="en-US" altLang="ko-KR" sz="1800" dirty="0" smtClean="0"/>
              <a:t>12</a:t>
            </a:r>
            <a:r>
              <a:rPr lang="ko-KR" altLang="en-US" sz="1800" dirty="0" smtClean="0"/>
              <a:t>개 중 </a:t>
            </a:r>
            <a:r>
              <a:rPr lang="en-US" altLang="ko-KR" sz="1800" dirty="0" smtClean="0"/>
              <a:t>4</a:t>
            </a:r>
            <a:r>
              <a:rPr lang="ko-KR" altLang="en-US" sz="1800" dirty="0" smtClean="0"/>
              <a:t>개가 거센 파도에 무너져 </a:t>
            </a:r>
            <a:r>
              <a:rPr lang="en-US" altLang="ko-KR" sz="1800" dirty="0" smtClean="0"/>
              <a:t>8</a:t>
            </a:r>
            <a:r>
              <a:rPr lang="ko-KR" altLang="en-US" sz="1800" dirty="0" smtClean="0"/>
              <a:t>개가 남았지만 후세는 이 장관을 볼 수 없다는 게 안타까울 뿐이다</a:t>
            </a:r>
            <a:r>
              <a:rPr lang="en-US" altLang="ko-KR" sz="1800" dirty="0" smtClean="0"/>
              <a:t>.</a:t>
            </a:r>
            <a:br>
              <a:rPr lang="en-US" altLang="ko-KR" sz="1800" dirty="0" smtClean="0"/>
            </a:br>
            <a:endParaRPr lang="ko-KR" alt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sz="2000" dirty="0" smtClean="0"/>
              <a:t>필립 아일랜드는 멜 본에서 </a:t>
            </a:r>
            <a:r>
              <a:rPr lang="en-US" altLang="ko-KR" sz="2000" dirty="0" smtClean="0"/>
              <a:t>2 </a:t>
            </a:r>
            <a:r>
              <a:rPr lang="ko-KR" altLang="en-US" sz="2000" dirty="0" smtClean="0"/>
              <a:t>시간 거리에 있는 야생동물의 생태계가 그대로 보존되어있는 자연 휴양지 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저녁나절이면 작고 귀여운 펭귄들이 바다에서 나와 </a:t>
            </a:r>
            <a:br>
              <a:rPr lang="ko-KR" altLang="en-US" sz="2000" dirty="0" smtClean="0"/>
            </a:br>
            <a:r>
              <a:rPr lang="ko-KR" altLang="en-US" sz="2000" dirty="0" smtClean="0"/>
              <a:t>집으로 돌아가는데 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특히 여름철에는 새끼 펭귄까지 함께한 펭귄들의 모습이 그야말로 장관이다</a:t>
            </a:r>
            <a:r>
              <a:rPr lang="en-US" altLang="ko-KR" sz="2000" dirty="0" smtClean="0"/>
              <a:t>. 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가는 길에 와락 농장에 들러 호주의 농장생활을 체험하고 물개와 코알라서식지도 잠시 들릴 수 있다 </a:t>
            </a:r>
            <a:r>
              <a:rPr lang="en-US" altLang="ko-KR" sz="2000" dirty="0" smtClean="0"/>
              <a:t>.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필립 아일랜드</a:t>
            </a:r>
            <a:endParaRPr lang="ko-KR" altLang="en-US" dirty="0"/>
          </a:p>
        </p:txBody>
      </p:sp>
      <p:pic>
        <p:nvPicPr>
          <p:cNvPr id="4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sz="2000" dirty="0" smtClean="0"/>
              <a:t>단데농 언덕은 멜번에서 약 </a:t>
            </a:r>
            <a:r>
              <a:rPr lang="en-US" altLang="ko-KR" sz="2000" dirty="0" smtClean="0"/>
              <a:t>40km </a:t>
            </a:r>
            <a:r>
              <a:rPr lang="ko-KR" altLang="en-US" sz="2000" dirty="0" smtClean="0"/>
              <a:t>떨어진구룽지대이자 휴양지 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r>
              <a:rPr lang="ko-KR" altLang="en-US" sz="2000" dirty="0" smtClean="0"/>
              <a:t>아름다운 풍경과 자연이 품어내는 신비감을 느끼기 위해 많은 관광객이 몰리는 곳으로 가는 길 내내 오래된 숲이 많아서 수 많은 종류의 조류가 서식하는 곳으로 유명하다 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endParaRPr lang="en-US" altLang="ko-KR" sz="2000" dirty="0" smtClean="0"/>
          </a:p>
          <a:p>
            <a:r>
              <a:rPr lang="ko-KR" altLang="en-US" sz="2000" dirty="0" smtClean="0"/>
              <a:t>벨그레이브 역에서 시작되는 단데농 언덕에서 </a:t>
            </a:r>
            <a:r>
              <a:rPr lang="en-US" altLang="ko-KR" sz="2000" dirty="0" smtClean="0"/>
              <a:t>100</a:t>
            </a:r>
            <a:r>
              <a:rPr lang="ko-KR" altLang="en-US" sz="2000" dirty="0" smtClean="0"/>
              <a:t>년 된 퍼핑빌리 증기기관차를 타고 숲길을 달려가는 기분은 상쾌하다</a:t>
            </a:r>
            <a:r>
              <a:rPr lang="en-US" altLang="ko-KR" sz="2000" dirty="0" smtClean="0"/>
              <a:t>.</a:t>
            </a:r>
            <a:br>
              <a:rPr lang="en-US" altLang="ko-KR" sz="2000" dirty="0" smtClean="0"/>
            </a:br>
            <a:endParaRPr lang="en-US" altLang="ko-KR" sz="2000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단데농 </a:t>
            </a:r>
            <a:r>
              <a:rPr lang="ko-KR" altLang="en-US" dirty="0" err="1" smtClean="0"/>
              <a:t>마운틴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퍼핑</a:t>
            </a:r>
            <a:r>
              <a:rPr lang="ko-KR" altLang="en-US" dirty="0" smtClean="0"/>
              <a:t> 빌리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4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2000" dirty="0" smtClean="0"/>
          </a:p>
          <a:p>
            <a:r>
              <a:rPr lang="ko-KR" altLang="ko-KR" sz="2000" dirty="0" smtClean="0"/>
              <a:t>단기 연수는 관광비자로 호주를 체험할 수 있는 좋은 기회입니다</a:t>
            </a:r>
            <a:r>
              <a:rPr lang="en-US" altLang="ko-KR" sz="2000" dirty="0" smtClean="0"/>
              <a:t>.  </a:t>
            </a:r>
            <a:r>
              <a:rPr lang="ko-KR" altLang="ko-KR" sz="2000" dirty="0" smtClean="0"/>
              <a:t>유학을 결정하시기 전에 방학을 이용하여 원하는 날짜에 원하는 기간만큼 공부를 할 수 있으며 현지 공립</a:t>
            </a:r>
            <a:r>
              <a:rPr lang="en-US" altLang="ko-KR" sz="2000" dirty="0" smtClean="0"/>
              <a:t>, </a:t>
            </a:r>
            <a:r>
              <a:rPr lang="ko-KR" altLang="ko-KR" sz="2000" dirty="0" smtClean="0"/>
              <a:t>사립이나 영어학교 에서 공부 할 수 있습니다</a:t>
            </a:r>
            <a:r>
              <a:rPr lang="en-US" altLang="ko-KR" sz="2000" dirty="0" smtClean="0"/>
              <a:t>.  </a:t>
            </a:r>
            <a:r>
              <a:rPr lang="ko-KR" altLang="ko-KR" sz="2000" dirty="0" smtClean="0"/>
              <a:t>장기유학을 생각하시는 분들께서는 방학을 이용하여 학생비자 없이 호주 학교 체험을 하실 수 있습니다</a:t>
            </a:r>
            <a:r>
              <a:rPr lang="en-US" altLang="ko-KR" sz="2000" dirty="0" smtClean="0"/>
              <a:t>.</a:t>
            </a:r>
            <a:endParaRPr lang="ko-KR" altLang="ko-KR" sz="2000" dirty="0" smtClean="0"/>
          </a:p>
          <a:p>
            <a:endParaRPr lang="en-US" altLang="ko-KR" sz="2000" dirty="0" smtClean="0"/>
          </a:p>
          <a:p>
            <a:r>
              <a:rPr lang="ko-KR" altLang="ko-KR" sz="2000" dirty="0" smtClean="0"/>
              <a:t>저희</a:t>
            </a:r>
            <a:r>
              <a:rPr lang="en-US" altLang="ko-KR" sz="2000" dirty="0" smtClean="0"/>
              <a:t> MK</a:t>
            </a:r>
            <a:r>
              <a:rPr lang="ko-KR" altLang="ko-KR" sz="2000" dirty="0" smtClean="0"/>
              <a:t>는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2014</a:t>
            </a:r>
            <a:r>
              <a:rPr lang="ko-KR" altLang="ko-KR" sz="2000" dirty="0" smtClean="0"/>
              <a:t>년 </a:t>
            </a:r>
            <a:r>
              <a:rPr lang="ko-KR" altLang="en-US" sz="2000" dirty="0" smtClean="0"/>
              <a:t>겨</a:t>
            </a:r>
            <a:r>
              <a:rPr lang="ko-KR" altLang="en-US" sz="2000" dirty="0" smtClean="0"/>
              <a:t>울</a:t>
            </a:r>
            <a:r>
              <a:rPr lang="ko-KR" altLang="ko-KR" sz="2000" dirty="0" smtClean="0"/>
              <a:t>방학 </a:t>
            </a:r>
            <a:r>
              <a:rPr lang="ko-KR" altLang="ko-KR" sz="2000" dirty="0" smtClean="0"/>
              <a:t>단기 학생을 모집 중입니다</a:t>
            </a:r>
            <a:r>
              <a:rPr lang="en-US" altLang="ko-KR" sz="2000" dirty="0" smtClean="0"/>
              <a:t>. </a:t>
            </a:r>
            <a:r>
              <a:rPr lang="ko-KR" altLang="ko-KR" sz="2000" dirty="0" smtClean="0"/>
              <a:t>한국 </a:t>
            </a:r>
            <a:r>
              <a:rPr lang="ko-KR" altLang="en-US" sz="2000" dirty="0" smtClean="0"/>
              <a:t>겨</a:t>
            </a:r>
            <a:r>
              <a:rPr lang="ko-KR" altLang="en-US" sz="2000" dirty="0" smtClean="0"/>
              <a:t>울</a:t>
            </a:r>
            <a:r>
              <a:rPr lang="ko-KR" altLang="ko-KR" sz="2000" dirty="0" smtClean="0"/>
              <a:t> </a:t>
            </a:r>
            <a:r>
              <a:rPr lang="ko-KR" altLang="ko-KR" sz="2000" dirty="0" smtClean="0"/>
              <a:t>방학이 시작되는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주 </a:t>
            </a:r>
            <a:r>
              <a:rPr lang="ko-KR" altLang="en-US" sz="2000" dirty="0" err="1" smtClean="0"/>
              <a:t>부터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4</a:t>
            </a:r>
            <a:r>
              <a:rPr lang="ko-KR" altLang="ko-KR" sz="2000" dirty="0" smtClean="0"/>
              <a:t>주</a:t>
            </a:r>
            <a:r>
              <a:rPr lang="en-US" altLang="ko-KR" sz="2000" dirty="0" smtClean="0"/>
              <a:t>~8</a:t>
            </a:r>
            <a:r>
              <a:rPr lang="ko-KR" altLang="ko-KR" sz="2000" dirty="0" smtClean="0"/>
              <a:t> 동안 집중적인 영어습득으로 큰 효과를 볼 수 있는 기회로 많은 학생들이 경험한바 있습니다</a:t>
            </a:r>
            <a:r>
              <a:rPr lang="en-US" altLang="ko-KR" sz="2000" dirty="0" smtClean="0"/>
              <a:t>.</a:t>
            </a:r>
            <a:endParaRPr lang="ko-KR" altLang="ko-KR" sz="2000" dirty="0" smtClean="0"/>
          </a:p>
          <a:p>
            <a:endParaRPr lang="en-US" altLang="ko-KR" sz="2000" dirty="0" smtClean="0"/>
          </a:p>
          <a:p>
            <a:r>
              <a:rPr lang="ko-KR" altLang="ko-KR" sz="2000" dirty="0" smtClean="0"/>
              <a:t>일정은 주중 </a:t>
            </a:r>
            <a:r>
              <a:rPr lang="ko-KR" altLang="ko-KR" sz="2000" dirty="0" smtClean="0"/>
              <a:t>학교생활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영어학교</a:t>
            </a:r>
            <a:r>
              <a:rPr lang="en-US" altLang="ko-KR" sz="2000" dirty="0" smtClean="0"/>
              <a:t>)</a:t>
            </a:r>
            <a:r>
              <a:rPr lang="ko-KR" altLang="ko-KR" sz="2000" dirty="0" smtClean="0"/>
              <a:t>과 </a:t>
            </a:r>
            <a:r>
              <a:rPr lang="ko-KR" altLang="ko-KR" sz="2000" dirty="0" smtClean="0"/>
              <a:t>주말 여행 및 체험학습으로 이루어집니다</a:t>
            </a:r>
            <a:r>
              <a:rPr lang="en-US" altLang="ko-KR" sz="2000" dirty="0" smtClean="0"/>
              <a:t>.</a:t>
            </a:r>
            <a:endParaRPr lang="ko-KR" altLang="ko-KR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o-KR" altLang="en-US" dirty="0" smtClean="0"/>
              <a:t>단기 방학 캠프</a:t>
            </a:r>
            <a:endParaRPr lang="ko-KR" altLang="en-US" dirty="0"/>
          </a:p>
        </p:txBody>
      </p:sp>
      <p:pic>
        <p:nvPicPr>
          <p:cNvPr id="4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-468560" y="404664"/>
            <a:ext cx="3898776" cy="634082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          프로그램 개요</a:t>
            </a:r>
            <a:endParaRPr lang="ko-KR" altLang="en-US" sz="240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23528" y="1052736"/>
          <a:ext cx="8568952" cy="4392491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53993"/>
                <a:gridCol w="6814959"/>
              </a:tblGrid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캠프기간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차</a:t>
                      </a:r>
                      <a:r>
                        <a:rPr lang="en-US" altLang="ko-KR" dirty="0" smtClean="0"/>
                        <a:t>:2015</a:t>
                      </a:r>
                      <a:r>
                        <a:rPr lang="ko-KR" altLang="en-US" dirty="0" smtClean="0"/>
                        <a:t>년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월 </a:t>
                      </a:r>
                      <a:r>
                        <a:rPr lang="en-US" altLang="ko-KR" dirty="0" smtClean="0"/>
                        <a:t>05</a:t>
                      </a:r>
                      <a:r>
                        <a:rPr lang="ko-KR" altLang="en-US" dirty="0" smtClean="0"/>
                        <a:t>일 </a:t>
                      </a:r>
                      <a:r>
                        <a:rPr lang="en-US" altLang="ko-KR" dirty="0" smtClean="0"/>
                        <a:t>~ 8</a:t>
                      </a:r>
                      <a:r>
                        <a:rPr lang="ko-KR" altLang="en-US" dirty="0" smtClean="0"/>
                        <a:t>월 </a:t>
                      </a:r>
                      <a:r>
                        <a:rPr lang="en-US" altLang="ko-KR" dirty="0" smtClean="0"/>
                        <a:t>23</a:t>
                      </a:r>
                      <a:r>
                        <a:rPr lang="ko-KR" altLang="en-US" dirty="0" smtClean="0"/>
                        <a:t>일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차</a:t>
                      </a:r>
                      <a:r>
                        <a:rPr lang="en-US" altLang="ko-KR" dirty="0" smtClean="0"/>
                        <a:t>:2015</a:t>
                      </a:r>
                      <a:r>
                        <a:rPr lang="ko-KR" altLang="en-US" dirty="0" smtClean="0"/>
                        <a:t>년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일</a:t>
                      </a:r>
                      <a:r>
                        <a:rPr lang="en-US" altLang="ko-KR" dirty="0" smtClean="0"/>
                        <a:t>~2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27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모집대상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초등학생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및 </a:t>
                      </a:r>
                      <a:r>
                        <a:rPr lang="ko-KR" altLang="en-US" dirty="0" smtClean="0"/>
                        <a:t>중학생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모집인원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00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모집기관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호주 공립학교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및 </a:t>
                      </a:r>
                      <a:r>
                        <a:rPr lang="ko-KR" altLang="en-US" dirty="0" smtClean="0"/>
                        <a:t>사립학교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영어학교</a:t>
                      </a:r>
                      <a:endParaRPr lang="ko-KR" altLang="en-US" dirty="0"/>
                    </a:p>
                  </a:txBody>
                  <a:tcPr/>
                </a:tc>
              </a:tr>
              <a:tr h="7433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연수내용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호주 현지 학생들과 다양한 정규</a:t>
                      </a:r>
                      <a:r>
                        <a:rPr lang="ko-KR" altLang="en-US" baseline="0" dirty="0" smtClean="0"/>
                        <a:t> 수업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방과후 보충 학습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및 주말 여행을 통한 체험 </a:t>
                      </a:r>
                      <a:r>
                        <a:rPr lang="ko-KR" altLang="en-US" baseline="0" dirty="0" smtClean="0"/>
                        <a:t>학습</a:t>
                      </a:r>
                      <a:r>
                        <a:rPr lang="en-US" altLang="ko-KR" baseline="0" dirty="0" smtClean="0"/>
                        <a:t>/ </a:t>
                      </a:r>
                      <a:r>
                        <a:rPr lang="ko-KR" altLang="en-US" baseline="0" dirty="0" smtClean="0"/>
                        <a:t>집중적 영어 연수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숙박형태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관리 형 홈스테이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연수비용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AU$3,900 / 4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포함내역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연수 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홈스테이비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등록비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관광 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가디언비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관람 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보충학습</a:t>
                      </a:r>
                      <a:endParaRPr lang="ko-KR" altLang="en-US" dirty="0"/>
                    </a:p>
                  </a:txBody>
                  <a:tcPr/>
                </a:tc>
              </a:tr>
              <a:tr h="4561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</a:t>
                      </a:r>
                      <a:r>
                        <a:rPr lang="ko-KR" altLang="en-US" dirty="0" err="1" smtClean="0"/>
                        <a:t>불포함내역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왕복 비행기 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용돈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교복 비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3" name="제목 4"/>
          <p:cNvSpPr txBox="1">
            <a:spLocks/>
          </p:cNvSpPr>
          <p:nvPr/>
        </p:nvSpPr>
        <p:spPr>
          <a:xfrm>
            <a:off x="683568" y="404664"/>
            <a:ext cx="7776864" cy="48965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dirty="0" smtClean="0">
                <a:latin typeface="+mj-lt"/>
                <a:ea typeface="+mj-ea"/>
                <a:cs typeface="+mj-cs"/>
              </a:rPr>
              <a:t>세부연수내용</a:t>
            </a:r>
            <a:endParaRPr lang="en-US" altLang="ko-KR" sz="2800" dirty="0" smtClean="0">
              <a:latin typeface="+mj-lt"/>
              <a:ea typeface="+mj-ea"/>
              <a:cs typeface="+mj-cs"/>
            </a:endParaRPr>
          </a:p>
          <a:p>
            <a:r>
              <a:rPr lang="en-US" altLang="ko-KR" sz="2400" dirty="0" smtClean="0"/>
              <a:t>-</a:t>
            </a:r>
            <a:r>
              <a:rPr lang="ko-KR" altLang="ko-KR" sz="2400" dirty="0" smtClean="0"/>
              <a:t>주중 </a:t>
            </a:r>
            <a:r>
              <a:rPr lang="en-US" altLang="ko-KR" sz="2400" dirty="0" smtClean="0"/>
              <a:t>8:45 AM ~3:30 </a:t>
            </a:r>
            <a:r>
              <a:rPr lang="ko-KR" altLang="ko-KR" sz="2400" dirty="0" smtClean="0"/>
              <a:t>현지인들과 </a:t>
            </a:r>
            <a:r>
              <a:rPr lang="ko-KR" altLang="ko-KR" sz="2400" dirty="0" smtClean="0"/>
              <a:t>수업</a:t>
            </a:r>
            <a:r>
              <a:rPr lang="en-US" altLang="ko-KR" sz="2400" dirty="0" smtClean="0"/>
              <a:t>/ 1</a:t>
            </a:r>
            <a:r>
              <a:rPr lang="ko-KR" altLang="en-US" sz="2400" dirty="0" smtClean="0"/>
              <a:t>차 지원자</a:t>
            </a:r>
            <a:endParaRPr lang="en-US" altLang="ko-KR" sz="240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주중 </a:t>
            </a:r>
            <a:r>
              <a:rPr lang="en-US" altLang="ko-KR" sz="2400" dirty="0" smtClean="0"/>
              <a:t>9:00AM ~ 2:00 </a:t>
            </a:r>
            <a:r>
              <a:rPr lang="ko-KR" altLang="en-US" sz="2400" dirty="0" smtClean="0"/>
              <a:t>영어 학원 </a:t>
            </a:r>
            <a:r>
              <a:rPr lang="en-US" altLang="ko-KR" sz="2400" dirty="0" smtClean="0"/>
              <a:t>/ 2</a:t>
            </a:r>
            <a:r>
              <a:rPr lang="ko-KR" altLang="en-US" sz="2400" dirty="0" smtClean="0"/>
              <a:t>차 지원자</a:t>
            </a:r>
            <a:endParaRPr lang="ko-KR" altLang="ko-KR" sz="2400" dirty="0" smtClean="0"/>
          </a:p>
          <a:p>
            <a:r>
              <a:rPr lang="en-US" altLang="ko-KR" sz="2400" dirty="0" smtClean="0"/>
              <a:t>-</a:t>
            </a:r>
            <a:r>
              <a:rPr lang="ko-KR" altLang="ko-KR" sz="2400" dirty="0" smtClean="0"/>
              <a:t>방과 후 도서실에서 레벨에 맞는 책 읽기 및 숙제 </a:t>
            </a:r>
            <a:r>
              <a:rPr lang="en-US" altLang="ko-KR" sz="2400" dirty="0" smtClean="0"/>
              <a:t> </a:t>
            </a:r>
            <a:endParaRPr lang="ko-KR" altLang="ko-KR" sz="2400" dirty="0" smtClean="0"/>
          </a:p>
          <a:p>
            <a:r>
              <a:rPr lang="en-US" altLang="ko-KR" sz="2400" dirty="0" smtClean="0"/>
              <a:t>-</a:t>
            </a:r>
            <a:r>
              <a:rPr lang="ko-KR" altLang="ko-KR" sz="2400" dirty="0" smtClean="0"/>
              <a:t>주</a:t>
            </a:r>
            <a:r>
              <a:rPr lang="en-US" altLang="ko-KR" sz="2400" dirty="0" smtClean="0"/>
              <a:t>2</a:t>
            </a:r>
            <a:r>
              <a:rPr lang="ko-KR" altLang="ko-KR" sz="2400" dirty="0" smtClean="0"/>
              <a:t>회 회화 및 문법</a:t>
            </a:r>
            <a:r>
              <a:rPr lang="en-US" altLang="ko-KR" sz="2400" dirty="0" smtClean="0"/>
              <a:t> ESL </a:t>
            </a:r>
            <a:r>
              <a:rPr lang="ko-KR" altLang="ko-KR" sz="2400" dirty="0" smtClean="0"/>
              <a:t>수업</a:t>
            </a:r>
          </a:p>
          <a:p>
            <a:r>
              <a:rPr lang="en-US" altLang="ko-KR" sz="2400" dirty="0" smtClean="0"/>
              <a:t>-</a:t>
            </a:r>
            <a:r>
              <a:rPr lang="ko-KR" altLang="ko-KR" sz="2400" dirty="0" smtClean="0"/>
              <a:t>주말</a:t>
            </a:r>
            <a:r>
              <a:rPr lang="en-US" altLang="ko-KR" sz="2400" dirty="0" smtClean="0"/>
              <a:t> : </a:t>
            </a:r>
            <a:r>
              <a:rPr lang="ko-KR" altLang="ko-KR" sz="2400" dirty="0" smtClean="0"/>
              <a:t>호주 명소 관광</a:t>
            </a:r>
            <a:r>
              <a:rPr lang="en-US" altLang="ko-KR" sz="2400" dirty="0" smtClean="0"/>
              <a:t>, </a:t>
            </a:r>
            <a:r>
              <a:rPr lang="ko-KR" altLang="ko-KR" sz="2400" dirty="0" smtClean="0"/>
              <a:t>박물관등 야외 학습</a:t>
            </a:r>
            <a:r>
              <a:rPr lang="en-US" altLang="ko-KR" sz="2400" dirty="0" smtClean="0"/>
              <a:t>, </a:t>
            </a:r>
            <a:r>
              <a:rPr lang="ko-KR" altLang="ko-KR" sz="2400" dirty="0" smtClean="0"/>
              <a:t>바비큐</a:t>
            </a:r>
            <a:r>
              <a:rPr lang="en-US" altLang="ko-KR" sz="2400" dirty="0" smtClean="0"/>
              <a:t>, </a:t>
            </a:r>
            <a:r>
              <a:rPr lang="ko-KR" altLang="ko-KR" sz="2400" dirty="0" smtClean="0"/>
              <a:t>외</a:t>
            </a:r>
            <a:r>
              <a:rPr lang="en-US" altLang="ko-KR" sz="2400" dirty="0" smtClean="0"/>
              <a:t>      </a:t>
            </a:r>
            <a:r>
              <a:rPr lang="ko-KR" altLang="ko-KR" sz="2400" dirty="0" smtClean="0"/>
              <a:t>식 등을 통한 체험 학습</a:t>
            </a:r>
          </a:p>
          <a:p>
            <a:r>
              <a:rPr lang="en-US" altLang="ko-KR" sz="2400" dirty="0" smtClean="0"/>
              <a:t> </a:t>
            </a:r>
            <a:endParaRPr lang="ko-KR" altLang="ko-KR" sz="2400" dirty="0" smtClean="0"/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2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2400" dirty="0" smtClean="0">
              <a:latin typeface="+mj-lt"/>
              <a:ea typeface="+mj-ea"/>
              <a:cs typeface="+mj-cs"/>
            </a:endParaRPr>
          </a:p>
          <a:p>
            <a:r>
              <a:rPr lang="en-US" altLang="ko-KR" sz="2400" dirty="0" smtClean="0"/>
              <a:t> </a:t>
            </a:r>
            <a:endParaRPr lang="ko-KR" altLang="ko-KR" sz="2400" dirty="0" smtClean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ko-KR" sz="2400" dirty="0" smtClean="0"/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395536" y="1052736"/>
          <a:ext cx="8520674" cy="431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3848"/>
                <a:gridCol w="1056887"/>
                <a:gridCol w="1025493"/>
                <a:gridCol w="1098742"/>
                <a:gridCol w="1005630"/>
                <a:gridCol w="116840"/>
                <a:gridCol w="891272"/>
                <a:gridCol w="2111962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금요일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6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일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8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9:00AM~</a:t>
                      </a:r>
                    </a:p>
                    <a:p>
                      <a:pPr latinLnBrk="1"/>
                      <a:r>
                        <a:rPr lang="en-US" altLang="ko-KR" dirty="0" smtClean="0"/>
                        <a:t>11:00AM</a:t>
                      </a:r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현지</a:t>
                      </a:r>
                      <a:r>
                        <a:rPr lang="ko-KR" altLang="en-US" baseline="0" dirty="0" smtClean="0"/>
                        <a:t> 학생들</a:t>
                      </a:r>
                      <a:r>
                        <a:rPr lang="ko-KR" altLang="en-US" dirty="0" smtClean="0"/>
                        <a:t>과 학교수업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여행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그레이트오션로드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바베큐</a:t>
                      </a:r>
                      <a:endParaRPr lang="en-US" altLang="ko-K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오전휴식</a:t>
                      </a:r>
                      <a:endParaRPr lang="en-US" altLang="ko-KR" dirty="0" smtClean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 시간으로 친구들과 자유로이 지냄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11:15AM~</a:t>
                      </a:r>
                    </a:p>
                    <a:p>
                      <a:pPr latinLnBrk="1"/>
                      <a:r>
                        <a:rPr lang="en-US" altLang="ko-KR" dirty="0" smtClean="0"/>
                        <a:t>1:15PM</a:t>
                      </a:r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현지 학생들과 학교수업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점심시간</a:t>
                      </a:r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 식사 후 친구들과 엑티비티로 이루어짐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2:00PM~</a:t>
                      </a:r>
                    </a:p>
                    <a:p>
                      <a:pPr latinLnBrk="1"/>
                      <a:r>
                        <a:rPr lang="en-US" altLang="ko-KR" dirty="0" smtClean="0"/>
                        <a:t>3:15PM</a:t>
                      </a:r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현지 학생들과 학교수업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3:30PM~</a:t>
                      </a:r>
                    </a:p>
                    <a:p>
                      <a:pPr latinLnBrk="1"/>
                      <a:r>
                        <a:rPr lang="en-US" altLang="ko-KR" dirty="0" smtClean="0"/>
                        <a:t>5:00PM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ESL</a:t>
                      </a:r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회화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en-US" altLang="ko-KR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DVD</a:t>
                      </a:r>
                    </a:p>
                    <a:p>
                      <a:pPr latinLnBrk="1"/>
                      <a:r>
                        <a:rPr lang="ko-KR" altLang="en-US" dirty="0" smtClean="0"/>
                        <a:t>시청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저녁시간</a:t>
                      </a:r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TV</a:t>
                      </a:r>
                      <a:r>
                        <a:rPr lang="ko-KR" altLang="en-US" dirty="0" smtClean="0"/>
                        <a:t>시청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저녁식사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숙제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운동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영어 일기 쓰기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제목 4"/>
          <p:cNvSpPr txBox="1">
            <a:spLocks/>
          </p:cNvSpPr>
          <p:nvPr/>
        </p:nvSpPr>
        <p:spPr>
          <a:xfrm>
            <a:off x="683568" y="260648"/>
            <a:ext cx="777240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100" b="1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세부일정 </a:t>
            </a:r>
            <a:r>
              <a:rPr lang="en-US" altLang="ko-KR" sz="4100" b="1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ko-KR" altLang="en-US" sz="4100" b="1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제</a:t>
            </a:r>
            <a:r>
              <a:rPr lang="en-US" altLang="ko-KR" sz="4100" b="1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r>
              <a:rPr lang="ko-KR" altLang="en-US" sz="4100" b="1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주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611560" y="980728"/>
          <a:ext cx="7992901" cy="4587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842"/>
                <a:gridCol w="946397"/>
                <a:gridCol w="1008112"/>
                <a:gridCol w="1080120"/>
                <a:gridCol w="1008112"/>
                <a:gridCol w="1008105"/>
                <a:gridCol w="1800213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9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10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11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12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금요일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13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14</a:t>
                      </a:r>
                      <a:r>
                        <a:rPr lang="ko-KR" altLang="en-US" dirty="0" smtClean="0"/>
                        <a:t>일 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baseline="0" dirty="0" smtClean="0"/>
                        <a:t>2</a:t>
                      </a:r>
                      <a:r>
                        <a:rPr lang="ko-KR" altLang="en-US" baseline="0" dirty="0" smtClean="0"/>
                        <a:t>월</a:t>
                      </a:r>
                      <a:r>
                        <a:rPr lang="en-US" altLang="ko-KR" baseline="0" dirty="0" smtClean="0"/>
                        <a:t>15</a:t>
                      </a:r>
                      <a:r>
                        <a:rPr lang="ko-KR" altLang="en-US" baseline="0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9:00AM~</a:t>
                      </a:r>
                    </a:p>
                    <a:p>
                      <a:pPr latinLnBrk="1"/>
                      <a:r>
                        <a:rPr lang="en-US" altLang="ko-KR" dirty="0" smtClean="0"/>
                        <a:t>11:00AM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현지 학생들과 학교생활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수업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여행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와일드 파크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캥거루 먹이주기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이태리 식당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필립아일랜드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펭귄퍼레이드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오전휴식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쉬는 시간</a:t>
                      </a:r>
                      <a:r>
                        <a:rPr lang="en-US" altLang="ko-KR" baseline="0" dirty="0" smtClean="0"/>
                        <a:t> / </a:t>
                      </a:r>
                      <a:r>
                        <a:rPr lang="ko-KR" altLang="en-US" baseline="0" dirty="0" smtClean="0"/>
                        <a:t>간식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11:15~</a:t>
                      </a:r>
                    </a:p>
                    <a:p>
                      <a:pPr latinLnBrk="1"/>
                      <a:r>
                        <a:rPr lang="en-US" altLang="ko-KR" dirty="0" smtClean="0"/>
                        <a:t>1:15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수업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점심시간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2:00PM~</a:t>
                      </a:r>
                    </a:p>
                    <a:p>
                      <a:pPr latinLnBrk="1"/>
                      <a:r>
                        <a:rPr lang="en-US" altLang="ko-KR" dirty="0" smtClean="0"/>
                        <a:t>3:15PM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수업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3:30~</a:t>
                      </a:r>
                    </a:p>
                    <a:p>
                      <a:pPr latinLnBrk="1"/>
                      <a:r>
                        <a:rPr lang="en-US" altLang="ko-KR" dirty="0" smtClean="0"/>
                        <a:t>5:00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ESL</a:t>
                      </a:r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회화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DVD</a:t>
                      </a:r>
                    </a:p>
                    <a:p>
                      <a:pPr latinLnBrk="1"/>
                      <a:r>
                        <a:rPr lang="ko-KR" altLang="en-US" dirty="0" smtClean="0"/>
                        <a:t>시청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저녁시간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TV</a:t>
                      </a:r>
                      <a:r>
                        <a:rPr lang="ko-KR" altLang="en-US" dirty="0" smtClean="0"/>
                        <a:t>시청 </a:t>
                      </a:r>
                      <a:r>
                        <a:rPr lang="en-US" altLang="ko-KR" dirty="0" smtClean="0"/>
                        <a:t>/  </a:t>
                      </a:r>
                      <a:r>
                        <a:rPr lang="ko-KR" altLang="en-US" dirty="0" smtClean="0"/>
                        <a:t>저녁식사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숙제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운동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영어 일기 쓰기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4" name="제목 4"/>
          <p:cNvSpPr txBox="1">
            <a:spLocks/>
          </p:cNvSpPr>
          <p:nvPr/>
        </p:nvSpPr>
        <p:spPr>
          <a:xfrm>
            <a:off x="683568" y="260648"/>
            <a:ext cx="777240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세부일정 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/ </a:t>
            </a: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제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주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23526" y="980728"/>
          <a:ext cx="8624554" cy="439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2"/>
                <a:gridCol w="1162220"/>
                <a:gridCol w="1121173"/>
                <a:gridCol w="1028975"/>
                <a:gridCol w="116840"/>
                <a:gridCol w="1035288"/>
                <a:gridCol w="116840"/>
                <a:gridCol w="963280"/>
                <a:gridCol w="1999816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16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17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18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19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금요일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20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21</a:t>
                      </a:r>
                      <a:r>
                        <a:rPr lang="ko-KR" altLang="en-US" dirty="0" smtClean="0"/>
                        <a:t>일</a:t>
                      </a:r>
                      <a:r>
                        <a:rPr lang="en-US" altLang="ko-KR" dirty="0" smtClean="0"/>
                        <a:t>/2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22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9:00AM~</a:t>
                      </a:r>
                    </a:p>
                    <a:p>
                      <a:pPr latinLnBrk="1"/>
                      <a:r>
                        <a:rPr lang="en-US" altLang="ko-KR" dirty="0" smtClean="0"/>
                        <a:t>11:00AM</a:t>
                      </a:r>
                      <a:endParaRPr lang="ko-KR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현지 학생들과 학교 생활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수업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여행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야외 학습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단데농마운틴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새 먹이주기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퍼핑빌리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증기 기관차타기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시티투어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박물관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식물원 등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오전휴식</a:t>
                      </a:r>
                      <a:endParaRPr lang="ko-KR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쉬는 시간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간식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11:15~</a:t>
                      </a:r>
                    </a:p>
                    <a:p>
                      <a:pPr latinLnBrk="1"/>
                      <a:r>
                        <a:rPr lang="en-US" altLang="ko-KR" dirty="0" smtClean="0"/>
                        <a:t>1:15</a:t>
                      </a:r>
                      <a:endParaRPr lang="ko-KR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수업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점심시간</a:t>
                      </a:r>
                      <a:endParaRPr lang="ko-KR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2:00PM~</a:t>
                      </a:r>
                    </a:p>
                    <a:p>
                      <a:pPr latinLnBrk="1"/>
                      <a:r>
                        <a:rPr lang="en-US" altLang="ko-KR" dirty="0" smtClean="0"/>
                        <a:t>3:15PM</a:t>
                      </a:r>
                      <a:endParaRPr lang="ko-KR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수업 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3:30~</a:t>
                      </a:r>
                    </a:p>
                    <a:p>
                      <a:pPr latinLnBrk="1"/>
                      <a:r>
                        <a:rPr lang="en-US" altLang="ko-KR" dirty="0" smtClean="0"/>
                        <a:t>5:00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ESL</a:t>
                      </a:r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회화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DVD</a:t>
                      </a:r>
                    </a:p>
                    <a:p>
                      <a:pPr latinLnBrk="1"/>
                      <a:r>
                        <a:rPr lang="ko-KR" altLang="en-US" dirty="0" smtClean="0"/>
                        <a:t>시청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저녁시간</a:t>
                      </a:r>
                      <a:endParaRPr lang="ko-KR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TV</a:t>
                      </a:r>
                      <a:r>
                        <a:rPr lang="ko-KR" altLang="en-US" dirty="0" smtClean="0"/>
                        <a:t>시청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저녁식사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숙제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운동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영어 일기 쓰기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4" name="제목 4"/>
          <p:cNvSpPr txBox="1">
            <a:spLocks/>
          </p:cNvSpPr>
          <p:nvPr/>
        </p:nvSpPr>
        <p:spPr>
          <a:xfrm>
            <a:off x="683568" y="260648"/>
            <a:ext cx="777240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세부일정 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/ </a:t>
            </a: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제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주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467544" y="980728"/>
          <a:ext cx="8208914" cy="431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2700"/>
                <a:gridCol w="1006661"/>
                <a:gridCol w="1017032"/>
                <a:gridCol w="1017032"/>
                <a:gridCol w="1017032"/>
                <a:gridCol w="1106247"/>
                <a:gridCol w="187221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23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화요일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24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25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26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금요일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27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28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9:00AM~</a:t>
                      </a:r>
                    </a:p>
                    <a:p>
                      <a:pPr latinLnBrk="1"/>
                      <a:r>
                        <a:rPr lang="en-US" altLang="ko-KR" dirty="0" smtClean="0"/>
                        <a:t>11:00AM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현지 학생들과 학교생활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귀국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멜번 공항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오전휴식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쉬는 시간으로 준비해온 간식을 먹으며 즐긴다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11:15~</a:t>
                      </a:r>
                    </a:p>
                    <a:p>
                      <a:pPr latinLnBrk="1"/>
                      <a:r>
                        <a:rPr lang="en-US" altLang="ko-KR" dirty="0" smtClean="0"/>
                        <a:t>1:15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수업시간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점심시간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친구들과 점심을 먹으며 운동장에서 뛰어 논다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2:15PM~</a:t>
                      </a:r>
                    </a:p>
                    <a:p>
                      <a:pPr latinLnBrk="1"/>
                      <a:r>
                        <a:rPr lang="en-US" altLang="ko-KR" dirty="0" smtClean="0"/>
                        <a:t>3:15PM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수업시간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3:30~</a:t>
                      </a:r>
                    </a:p>
                    <a:p>
                      <a:pPr latinLnBrk="1"/>
                      <a:r>
                        <a:rPr lang="en-US" altLang="ko-KR" dirty="0" smtClean="0"/>
                        <a:t>5:00PM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ESL</a:t>
                      </a:r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회화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수업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책읽기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도서관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귀국준비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쇼핑</a:t>
                      </a:r>
                      <a:endParaRPr lang="en-US" altLang="ko-K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저녁시간</a:t>
                      </a:r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TV</a:t>
                      </a:r>
                      <a:r>
                        <a:rPr lang="ko-KR" altLang="en-US" dirty="0" smtClean="0"/>
                        <a:t>시청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저녁식사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숙제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운동 </a:t>
                      </a:r>
                      <a:r>
                        <a:rPr lang="en-US" altLang="ko-KR" dirty="0" smtClean="0"/>
                        <a:t>/ </a:t>
                      </a:r>
                      <a:r>
                        <a:rPr lang="ko-KR" altLang="en-US" dirty="0" smtClean="0"/>
                        <a:t>영어 일기 쓰기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인천 공항 도착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4" name="제목 4"/>
          <p:cNvSpPr txBox="1">
            <a:spLocks/>
          </p:cNvSpPr>
          <p:nvPr/>
        </p:nvSpPr>
        <p:spPr>
          <a:xfrm>
            <a:off x="683568" y="260648"/>
            <a:ext cx="777240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세부일정 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/ </a:t>
            </a: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제</a:t>
            </a:r>
            <a:r>
              <a:rPr kumimoji="0" lang="en-US" altLang="ko-K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</a:t>
            </a:r>
            <a:r>
              <a:rPr kumimoji="0" lang="ko-KR" alt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주</a:t>
            </a:r>
            <a:endParaRPr kumimoji="0" lang="ko-KR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3" descr="LOGO ENGLISH.png"/>
          <p:cNvPicPr>
            <a:picLocks noChangeAspect="1"/>
          </p:cNvPicPr>
          <p:nvPr/>
        </p:nvPicPr>
        <p:blipFill>
          <a:blip r:embed="rId2" cstate="print"/>
          <a:srcRect l="4495"/>
          <a:stretch>
            <a:fillRect/>
          </a:stretch>
        </p:blipFill>
        <p:spPr>
          <a:xfrm>
            <a:off x="4410237" y="5373216"/>
            <a:ext cx="4733763" cy="1236646"/>
          </a:xfrm>
          <a:prstGeom prst="rect">
            <a:avLst/>
          </a:prstGeom>
        </p:spPr>
      </p:pic>
      <p:sp>
        <p:nvSpPr>
          <p:cNvPr id="4" name="제목 4"/>
          <p:cNvSpPr txBox="1">
            <a:spLocks/>
          </p:cNvSpPr>
          <p:nvPr/>
        </p:nvSpPr>
        <p:spPr>
          <a:xfrm>
            <a:off x="683568" y="260648"/>
            <a:ext cx="777240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호주 현지 학교생활</a:t>
            </a:r>
            <a:r>
              <a:rPr lang="en-US" altLang="ko-KR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/ </a:t>
            </a:r>
            <a:r>
              <a:rPr lang="ko-KR" alt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커리큘럼</a:t>
            </a:r>
            <a:endParaRPr lang="en-US" altLang="ko-KR" sz="41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호주의 교육 방식은 자율적 학습을 강조하며 창의적인 사고와 긍정적인 사고를 강조하는 교육 방식으로 스스로 탐구하여 문제 해결력을 길러주는 수업 형태 입니다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과목 </a:t>
            </a:r>
            <a:r>
              <a:rPr lang="en-US" altLang="ko-KR" dirty="0" smtClean="0"/>
              <a:t>/ </a:t>
            </a:r>
            <a:r>
              <a:rPr lang="ko-KR" altLang="en-US" b="1" dirty="0" smtClean="0"/>
              <a:t>영어</a:t>
            </a:r>
            <a:r>
              <a:rPr lang="en-US" altLang="ko-KR" dirty="0" smtClean="0"/>
              <a:t> </a:t>
            </a:r>
            <a:r>
              <a:rPr lang="ko-KR" altLang="en-US" dirty="0" smtClean="0"/>
              <a:t>소설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필름 등을 통해 언어 영역을 길러주는 수업</a:t>
            </a:r>
            <a:endParaRPr lang="en-US" altLang="ko-KR" dirty="0" smtClean="0"/>
          </a:p>
          <a:p>
            <a:r>
              <a:rPr lang="ko-KR" altLang="en-US" b="1" dirty="0" smtClean="0"/>
              <a:t>수학</a:t>
            </a:r>
            <a:r>
              <a:rPr lang="ko-KR" altLang="en-US" dirty="0" smtClean="0"/>
              <a:t>  수와 연산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문제해결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도형 등을 배우며 여러 가지 다른 메소드를통해 답이 구해지는 과정을 강조</a:t>
            </a:r>
          </a:p>
          <a:p>
            <a:r>
              <a:rPr lang="ko-KR" altLang="en-US" b="1" dirty="0" smtClean="0"/>
              <a:t>사회 과학기술</a:t>
            </a:r>
            <a:r>
              <a:rPr lang="en-US" altLang="ko-KR" dirty="0" smtClean="0"/>
              <a:t> </a:t>
            </a:r>
            <a:r>
              <a:rPr lang="ko-KR" altLang="en-US" dirty="0" smtClean="0"/>
              <a:t> 사회 생활과 리더십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탐구 생활 등으로 짜여진 수업 방식</a:t>
            </a:r>
            <a:endParaRPr lang="en-US" altLang="ko-KR" dirty="0" smtClean="0"/>
          </a:p>
          <a:p>
            <a:r>
              <a:rPr lang="ko-KR" altLang="en-US" b="1" dirty="0" smtClean="0"/>
              <a:t>체육 </a:t>
            </a:r>
            <a:r>
              <a:rPr lang="ko-KR" altLang="en-US" dirty="0" smtClean="0"/>
              <a:t>농구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축구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크리킷등 팀워크와 체력 단련 훈련</a:t>
            </a:r>
            <a:endParaRPr lang="en-US" altLang="ko-KR" b="1" dirty="0" smtClean="0"/>
          </a:p>
          <a:p>
            <a:r>
              <a:rPr lang="ko-KR" altLang="en-US" b="1" dirty="0" smtClean="0"/>
              <a:t>예능 </a:t>
            </a:r>
            <a:r>
              <a:rPr lang="ko-KR" altLang="en-US" dirty="0" smtClean="0"/>
              <a:t>미술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드라마 수업 등을 통한 다양한 예술 활동</a:t>
            </a:r>
            <a:endParaRPr lang="en-US" altLang="ko-KR" b="1" dirty="0" smtClean="0"/>
          </a:p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외국어  </a:t>
            </a:r>
            <a:r>
              <a:rPr lang="ko-KR" altLang="en-US" dirty="0" smtClean="0"/>
              <a:t>일본어</a:t>
            </a:r>
            <a:endParaRPr lang="ko-KR" altLang="en-US" b="1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이 밖에도 다문화 국가인 만큼 여러가지 다문화 행사를 통한 글로벌 교육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* </a:t>
            </a:r>
            <a:r>
              <a:rPr lang="ko-KR" altLang="en-US" dirty="0" smtClean="0"/>
              <a:t>학년에 따라 과목의 차이는 있습니다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41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41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41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553</TotalTime>
  <Words>971</Words>
  <Application>Microsoft Office PowerPoint</Application>
  <PresentationFormat>화면 슬라이드 쇼(4:3)</PresentationFormat>
  <Paragraphs>289</Paragraphs>
  <Slides>14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광장</vt:lpstr>
      <vt:lpstr>2014 겨울 방학 영어 집중 캠프</vt:lpstr>
      <vt:lpstr>단기 방학 캠프</vt:lpstr>
      <vt:lpstr>          프로그램 개요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그레이트 오션로드</vt:lpstr>
      <vt:lpstr>필립 아일랜드</vt:lpstr>
      <vt:lpstr>단데농 마운틴 (퍼핑 빌리)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</dc:title>
  <dc:creator>김영애</dc:creator>
  <cp:lastModifiedBy>김영애</cp:lastModifiedBy>
  <cp:revision>63</cp:revision>
  <dcterms:created xsi:type="dcterms:W3CDTF">2010-04-28T04:49:05Z</dcterms:created>
  <dcterms:modified xsi:type="dcterms:W3CDTF">2014-09-04T06:50:38Z</dcterms:modified>
</cp:coreProperties>
</file>